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20"/>
  </p:notesMasterIdLst>
  <p:sldIdLst>
    <p:sldId id="264" r:id="rId2"/>
    <p:sldId id="283" r:id="rId3"/>
    <p:sldId id="289" r:id="rId4"/>
    <p:sldId id="290" r:id="rId5"/>
    <p:sldId id="285" r:id="rId6"/>
    <p:sldId id="291" r:id="rId7"/>
    <p:sldId id="292" r:id="rId8"/>
    <p:sldId id="294" r:id="rId9"/>
    <p:sldId id="300" r:id="rId10"/>
    <p:sldId id="286" r:id="rId11"/>
    <p:sldId id="257" r:id="rId12"/>
    <p:sldId id="295" r:id="rId13"/>
    <p:sldId id="296" r:id="rId14"/>
    <p:sldId id="259" r:id="rId15"/>
    <p:sldId id="287" r:id="rId16"/>
    <p:sldId id="298" r:id="rId17"/>
    <p:sldId id="299" r:id="rId18"/>
    <p:sldId id="26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31"/>
    <a:srgbClr val="090B86"/>
    <a:srgbClr val="000296"/>
    <a:srgbClr val="171984"/>
    <a:srgbClr val="1D1F9A"/>
    <a:srgbClr val="020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2022" autoAdjust="0"/>
  </p:normalViewPr>
  <p:slideViewPr>
    <p:cSldViewPr snapToGrid="0" snapToObjects="1">
      <p:cViewPr varScale="1">
        <p:scale>
          <a:sx n="36" d="100"/>
          <a:sy n="36" d="100"/>
        </p:scale>
        <p:origin x="1070" y="7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3730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33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51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97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5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8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1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2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0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73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5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4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9BCCE-AEEC-4FD6-B87A-C368BFDCF193}" type="datetimeFigureOut">
              <a:rPr lang="zh-CN" altLang="en-US" smtClean="0"/>
              <a:t>2020/2/20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43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-head.cn/product/mcu-platform?spm=a2ouz.12987052.0.0.167548abiiSAQs" TargetMode="External"/><Relationship Id="rId2" Type="http://schemas.openxmlformats.org/officeDocument/2006/relationships/hyperlink" Target="https://github.com/T-head-Semi/wujian100_op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-head.cn/product/mcu-platform?spm=a2ouz.12987052.0.0.167548abiiSAQ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esign of T-head"/>
          <p:cNvSpPr txBox="1"/>
          <p:nvPr/>
        </p:nvSpPr>
        <p:spPr>
          <a:xfrm>
            <a:off x="0" y="6504094"/>
            <a:ext cx="24384000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12000" b="0" cap="all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无剑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en-US" dirty="0">
                <a:solidFill>
                  <a:schemeClr val="bg1"/>
                </a:solidFill>
              </a:rPr>
              <a:t>开源平台软件</a:t>
            </a:r>
            <a:r>
              <a:rPr lang="en-US" altLang="zh-CN" dirty="0">
                <a:solidFill>
                  <a:schemeClr val="bg1"/>
                </a:solidFill>
              </a:rPr>
              <a:t>SDK</a:t>
            </a:r>
            <a:r>
              <a:rPr lang="zh-CN" altLang="en-US" dirty="0">
                <a:solidFill>
                  <a:schemeClr val="bg1"/>
                </a:solidFill>
              </a:rPr>
              <a:t>介绍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0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赛题软件开发说明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/>
              <a:t>题目</a:t>
            </a:r>
            <a:r>
              <a:rPr lang="en-US" altLang="zh-CN" sz="5400" dirty="0"/>
              <a:t>1</a:t>
            </a:r>
            <a:r>
              <a:rPr lang="zh-CN" altLang="en-US" sz="5400" dirty="0"/>
              <a:t>：基于无剑</a:t>
            </a:r>
            <a:r>
              <a:rPr lang="en-US" altLang="zh-CN" sz="5400" dirty="0"/>
              <a:t>100</a:t>
            </a:r>
            <a:r>
              <a:rPr lang="zh-CN" altLang="en-US" sz="5400" dirty="0"/>
              <a:t>开源平台软硬件结合实现电机控制</a:t>
            </a:r>
            <a:endParaRPr lang="en-US" altLang="zh-CN" sz="5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需要实现包含计算控制，电机驱动的完整电机控制方案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使用</a:t>
            </a:r>
            <a:r>
              <a:rPr lang="en-US" altLang="zh-CN" sz="4400" dirty="0">
                <a:sym typeface="+mn-ea"/>
              </a:rPr>
              <a:t>PWM</a:t>
            </a:r>
            <a:r>
              <a:rPr lang="zh-CN" altLang="en-US" sz="4400" dirty="0">
                <a:sym typeface="+mn-ea"/>
              </a:rPr>
              <a:t>对电机各相的输出进行控制，建议使用</a:t>
            </a:r>
            <a:r>
              <a:rPr lang="en-US" altLang="zh-CN" sz="4400" dirty="0"/>
              <a:t>57</a:t>
            </a:r>
            <a:r>
              <a:rPr lang="zh-CN" altLang="en-US" sz="4400" dirty="0"/>
              <a:t>系列步进电机降低电机控制部分实现的复杂度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可选择使用</a:t>
            </a:r>
            <a:r>
              <a:rPr lang="en-US" altLang="zh-CN" sz="4400" dirty="0">
                <a:sym typeface="+mn-ea"/>
              </a:rPr>
              <a:t>GPIO</a:t>
            </a:r>
            <a:r>
              <a:rPr lang="zh-CN" altLang="en-US" sz="4400" dirty="0">
                <a:sym typeface="+mn-ea"/>
              </a:rPr>
              <a:t>实现按键拨码开关控制，或</a:t>
            </a:r>
            <a:r>
              <a:rPr lang="en-US" altLang="zh-CN" sz="4400" dirty="0" err="1">
                <a:sym typeface="+mn-ea"/>
              </a:rPr>
              <a:t>uart</a:t>
            </a:r>
            <a:r>
              <a:rPr lang="zh-CN" altLang="en-US" sz="4400" dirty="0">
                <a:sym typeface="+mn-ea"/>
              </a:rPr>
              <a:t>连接上位主机对电机进行控制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保证电机可以在指定频率下顺畅的完成启动，变速，角度控制等操作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zh-CN" altLang="en-US" sz="5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8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5DA8-7D22-41B7-84BB-28AC4C0E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电机控制应用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468A3-4063-4B3E-889D-83214B68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1997070" cy="870267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广泛应用于家电，工业生成，基建设施等各类场景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针对不同的应用场景，有各类不同的电机结构实现，其特性也各不相同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如步进电机精度高，启停控制简单，转速和力矩较低。适用于机械臂，打印机，传送带等场景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CAACC7-B582-4BFE-A6BE-7D3898AD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811" y="1667317"/>
            <a:ext cx="4781550" cy="4829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D33B12-D100-4724-9D70-D6E247F2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508" y="7324726"/>
            <a:ext cx="5724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5DA8-7D22-41B7-84BB-28AC4C0E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>
            <a:normAutofit/>
          </a:bodyPr>
          <a:lstStyle/>
          <a:p>
            <a:r>
              <a:rPr lang="zh-CN" altLang="en-US" sz="6400" b="1" dirty="0">
                <a:solidFill>
                  <a:schemeClr val="bg1"/>
                </a:solidFill>
              </a:rPr>
              <a:t>电机控制组件举例</a:t>
            </a:r>
            <a:endParaRPr lang="zh-CN" altLang="en-US" sz="6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65014-D8AC-464A-8DDC-72FAFB65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16" y="3429623"/>
            <a:ext cx="5057775" cy="3067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6CA73-3AB2-4588-9649-0F76DFB9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86" y="8336101"/>
            <a:ext cx="3313814" cy="248536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F265BEE-B01B-4B8E-BD7F-993CCAF47D61}"/>
              </a:ext>
            </a:extLst>
          </p:cNvPr>
          <p:cNvCxnSpPr/>
          <p:nvPr/>
        </p:nvCxnSpPr>
        <p:spPr>
          <a:xfrm>
            <a:off x="4742563" y="6714860"/>
            <a:ext cx="0" cy="1429855"/>
          </a:xfrm>
          <a:prstGeom prst="straightConnector1">
            <a:avLst/>
          </a:prstGeom>
          <a:ln w="762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30491AA9-8E70-4B88-9028-E0DBB2B35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6511" y="2443484"/>
            <a:ext cx="3007352" cy="299055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1580C89-95A0-4130-8C99-9C8D50B4ADCD}"/>
              </a:ext>
            </a:extLst>
          </p:cNvPr>
          <p:cNvSpPr txBox="1"/>
          <p:nvPr/>
        </p:nvSpPr>
        <p:spPr>
          <a:xfrm>
            <a:off x="2916422" y="10907109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上位机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89D4A41-9FCB-4CE3-B17F-5D9B51FDB36B}"/>
              </a:ext>
            </a:extLst>
          </p:cNvPr>
          <p:cNvSpPr txBox="1"/>
          <p:nvPr/>
        </p:nvSpPr>
        <p:spPr>
          <a:xfrm>
            <a:off x="2589470" y="6512407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控制软件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1F5DBC9-32B4-43D2-A14C-29F81A23F0DF}"/>
              </a:ext>
            </a:extLst>
          </p:cNvPr>
          <p:cNvSpPr txBox="1"/>
          <p:nvPr/>
        </p:nvSpPr>
        <p:spPr>
          <a:xfrm>
            <a:off x="20750282" y="3787114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D9C45EE-6845-4332-8FDD-0C001B856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3" b="1"/>
          <a:stretch/>
        </p:blipFill>
        <p:spPr>
          <a:xfrm>
            <a:off x="16706451" y="7617449"/>
            <a:ext cx="5869972" cy="313464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37BB6D5-A2A6-4C99-A148-F0E2ECCC58D5}"/>
              </a:ext>
            </a:extLst>
          </p:cNvPr>
          <p:cNvSpPr txBox="1"/>
          <p:nvPr/>
        </p:nvSpPr>
        <p:spPr>
          <a:xfrm>
            <a:off x="18153764" y="11189572"/>
            <a:ext cx="3313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电机驱动电路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9EA08DE-F790-4CCD-99DB-1A30138A8BD9}"/>
              </a:ext>
            </a:extLst>
          </p:cNvPr>
          <p:cNvCxnSpPr>
            <a:cxnSpLocks/>
          </p:cNvCxnSpPr>
          <p:nvPr/>
        </p:nvCxnSpPr>
        <p:spPr>
          <a:xfrm>
            <a:off x="19782652" y="5476391"/>
            <a:ext cx="0" cy="1953396"/>
          </a:xfrm>
          <a:prstGeom prst="straightConnector1">
            <a:avLst/>
          </a:prstGeom>
          <a:ln w="762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FACCC03-250B-4425-A6C6-BFC638AF015A}"/>
              </a:ext>
            </a:extLst>
          </p:cNvPr>
          <p:cNvSpPr txBox="1"/>
          <p:nvPr/>
        </p:nvSpPr>
        <p:spPr>
          <a:xfrm>
            <a:off x="19959931" y="5876282"/>
            <a:ext cx="2656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电机各相输出和数据采集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EB247AA-E91E-4B2E-BF8D-B8B4F9B0E967}"/>
              </a:ext>
            </a:extLst>
          </p:cNvPr>
          <p:cNvCxnSpPr>
            <a:cxnSpLocks/>
          </p:cNvCxnSpPr>
          <p:nvPr/>
        </p:nvCxnSpPr>
        <p:spPr>
          <a:xfrm>
            <a:off x="5542995" y="9542343"/>
            <a:ext cx="2367628" cy="0"/>
          </a:xfrm>
          <a:prstGeom prst="straightConnector1">
            <a:avLst/>
          </a:prstGeom>
          <a:ln w="762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9183074-4802-4F06-A6E3-9CE7E39ECA49}"/>
              </a:ext>
            </a:extLst>
          </p:cNvPr>
          <p:cNvSpPr txBox="1"/>
          <p:nvPr/>
        </p:nvSpPr>
        <p:spPr>
          <a:xfrm>
            <a:off x="5758815" y="9780421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通信接口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919AC6-3FF6-492D-B3E0-AEED50BA340F}"/>
              </a:ext>
            </a:extLst>
          </p:cNvPr>
          <p:cNvCxnSpPr>
            <a:cxnSpLocks/>
          </p:cNvCxnSpPr>
          <p:nvPr/>
        </p:nvCxnSpPr>
        <p:spPr>
          <a:xfrm>
            <a:off x="14847836" y="9686877"/>
            <a:ext cx="1693279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995583D-4448-4838-896C-BFE7FF395DF2}"/>
              </a:ext>
            </a:extLst>
          </p:cNvPr>
          <p:cNvSpPr txBox="1"/>
          <p:nvPr/>
        </p:nvSpPr>
        <p:spPr>
          <a:xfrm>
            <a:off x="14714974" y="9932821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PWM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09DA1EA7-1C74-4AFA-AB7C-089773746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038" y="7057843"/>
            <a:ext cx="6294308" cy="425463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1A46F695-ECDD-4971-A385-BC53A627A0EE}"/>
              </a:ext>
            </a:extLst>
          </p:cNvPr>
          <p:cNvSpPr txBox="1"/>
          <p:nvPr/>
        </p:nvSpPr>
        <p:spPr>
          <a:xfrm>
            <a:off x="10153208" y="11734822"/>
            <a:ext cx="305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无剑</a:t>
            </a:r>
            <a:r>
              <a:rPr lang="en-US" altLang="zh-CN" dirty="0"/>
              <a:t>100</a:t>
            </a:r>
            <a:r>
              <a:rPr lang="zh-CN" altLang="en-US" dirty="0"/>
              <a:t>开发板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D093C82-6C87-49F9-91F2-D07937480A15}"/>
              </a:ext>
            </a:extLst>
          </p:cNvPr>
          <p:cNvCxnSpPr/>
          <p:nvPr/>
        </p:nvCxnSpPr>
        <p:spPr>
          <a:xfrm>
            <a:off x="11577083" y="5523645"/>
            <a:ext cx="0" cy="1429855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B92B29B-F84E-434A-B2A4-4DCEECBAEA6B}"/>
              </a:ext>
            </a:extLst>
          </p:cNvPr>
          <p:cNvSpPr txBox="1"/>
          <p:nvPr/>
        </p:nvSpPr>
        <p:spPr>
          <a:xfrm>
            <a:off x="10628570" y="4371889"/>
            <a:ext cx="1826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按键输入控制</a:t>
            </a:r>
          </a:p>
        </p:txBody>
      </p:sp>
    </p:spTree>
    <p:extLst>
      <p:ext uri="{BB962C8B-B14F-4D97-AF65-F5344CB8AC3E}">
        <p14:creationId xmlns:p14="http://schemas.microsoft.com/office/powerpoint/2010/main" val="20145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5DA8-7D22-41B7-84BB-28AC4C0E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>
            <a:normAutofit/>
          </a:bodyPr>
          <a:lstStyle/>
          <a:p>
            <a:r>
              <a:rPr lang="zh-CN" altLang="en-US" sz="6400" b="1" dirty="0">
                <a:solidFill>
                  <a:schemeClr val="bg1"/>
                </a:solidFill>
              </a:rPr>
              <a:t>步进电机简介</a:t>
            </a:r>
            <a:endParaRPr lang="zh-CN" altLang="en-US" sz="6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pics7.baidu.com/feed/0eb30f2442a7d933b431a05b2281bc1672f00148.png?token=770ee7b8247b59939f4f2df71a145503&amp;s=7AAA3462415EDDCC5C55D0CA0300C0B1">
            <a:extLst>
              <a:ext uri="{FF2B5EF4-FFF2-40B4-BE49-F238E27FC236}">
                <a16:creationId xmlns:a16="http://schemas.microsoft.com/office/drawing/2014/main" id="{BA9D21AA-9E9A-4596-86AF-FF1CC4BD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171" y="1615582"/>
            <a:ext cx="5027429" cy="5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s0.baidu.com/feed/024f78f0f736afc3d512527934d386c1b64512db.jpeg?token=063e173db1d5838d9dbbd52542de3f47&amp;s=BEAA7C235BAFC8CE02D551DA0000E0B1">
            <a:extLst>
              <a:ext uri="{FF2B5EF4-FFF2-40B4-BE49-F238E27FC236}">
                <a16:creationId xmlns:a16="http://schemas.microsoft.com/office/drawing/2014/main" id="{9574E763-13B3-4010-8B27-98992ABB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440" y="7398434"/>
            <a:ext cx="5027429" cy="54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57193DDE-F6A2-4FF1-ADF6-089FE81D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1997070" cy="870267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分反应式，永磁式，混合式几类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通过电路控制步进电机每相绕组以一定的时序正向或反向通电， 使得电机正向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反向旋转，或者锁定。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每次输入电流发生变化，会按照电机的步进角大小进行转动如</a:t>
            </a:r>
            <a:r>
              <a:rPr lang="en-US" altLang="zh-CN" dirty="0">
                <a:solidFill>
                  <a:schemeClr val="bg1"/>
                </a:solidFill>
              </a:rPr>
              <a:t>1.8</a:t>
            </a:r>
            <a:r>
              <a:rPr lang="zh-CN" altLang="en-US" dirty="0">
                <a:solidFill>
                  <a:schemeClr val="bg1"/>
                </a:solidFill>
              </a:rPr>
              <a:t>度，</a:t>
            </a:r>
            <a:r>
              <a:rPr lang="en-US" altLang="zh-CN" dirty="0">
                <a:solidFill>
                  <a:schemeClr val="bg1"/>
                </a:solidFill>
              </a:rPr>
              <a:t>0.72</a:t>
            </a:r>
            <a:r>
              <a:rPr lang="zh-CN" altLang="en-US" dirty="0">
                <a:solidFill>
                  <a:schemeClr val="bg1"/>
                </a:solidFill>
              </a:rPr>
              <a:t>度等等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5DA8-7D22-41B7-84BB-28AC4C0E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</p:spPr>
        <p:txBody>
          <a:bodyPr>
            <a:normAutofit/>
          </a:bodyPr>
          <a:lstStyle/>
          <a:p>
            <a:r>
              <a:rPr lang="zh-CN" altLang="en-US" sz="6400" b="1" dirty="0">
                <a:solidFill>
                  <a:schemeClr val="bg1"/>
                </a:solidFill>
              </a:rPr>
              <a:t>简单的电机状态控制</a:t>
            </a:r>
            <a:endParaRPr lang="zh-CN" altLang="en-US" sz="6400" dirty="0">
              <a:solidFill>
                <a:schemeClr val="bg1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95C059-6441-46CF-B38D-F9030523D4A9}"/>
              </a:ext>
            </a:extLst>
          </p:cNvPr>
          <p:cNvGrpSpPr/>
          <p:nvPr/>
        </p:nvGrpSpPr>
        <p:grpSpPr>
          <a:xfrm>
            <a:off x="3598606" y="2992642"/>
            <a:ext cx="15607525" cy="10911379"/>
            <a:chOff x="3598606" y="2992642"/>
            <a:chExt cx="15607525" cy="1091137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B76103B-F269-4059-B6F7-C286E0397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31" t="13212" r="10766" b="8948"/>
            <a:stretch/>
          </p:blipFill>
          <p:spPr>
            <a:xfrm>
              <a:off x="3598606" y="6132730"/>
              <a:ext cx="2833634" cy="2852384"/>
            </a:xfrm>
            <a:prstGeom prst="ellipse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FD4D5E-A5FB-4269-830D-6E6885AD12C0}"/>
                </a:ext>
              </a:extLst>
            </p:cNvPr>
            <p:cNvSpPr txBox="1"/>
            <p:nvPr/>
          </p:nvSpPr>
          <p:spPr>
            <a:xfrm>
              <a:off x="4069272" y="8985114"/>
              <a:ext cx="182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静止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209BB08-930C-4A65-A1C8-9B1E58C54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15" t="13357" r="10483" b="12105"/>
            <a:stretch/>
          </p:blipFill>
          <p:spPr>
            <a:xfrm>
              <a:off x="7839538" y="3279004"/>
              <a:ext cx="2833634" cy="2853726"/>
            </a:xfrm>
            <a:prstGeom prst="ellipse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A27A2E-CF87-4859-91DD-570635388E93}"/>
                </a:ext>
              </a:extLst>
            </p:cNvPr>
            <p:cNvSpPr txBox="1"/>
            <p:nvPr/>
          </p:nvSpPr>
          <p:spPr>
            <a:xfrm>
              <a:off x="8343284" y="6132730"/>
              <a:ext cx="182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启动</a:t>
              </a: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F2699F3-7C6E-429C-883C-03C6D5255A79}"/>
                </a:ext>
              </a:extLst>
            </p:cNvPr>
            <p:cNvSpPr/>
            <p:nvPr/>
          </p:nvSpPr>
          <p:spPr>
            <a:xfrm rot="16939656">
              <a:off x="5448120" y="5055210"/>
              <a:ext cx="3186504" cy="2561847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4CC1D4C-DCAD-4C77-805D-3579AA080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18" t="13307" r="8735" b="11742"/>
            <a:stretch/>
          </p:blipFill>
          <p:spPr>
            <a:xfrm>
              <a:off x="14084892" y="3381376"/>
              <a:ext cx="2833634" cy="2853727"/>
            </a:xfrm>
            <a:prstGeom prst="ellipse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6102BEA-4738-4BB1-AEAE-5C88B99D67C1}"/>
                </a:ext>
              </a:extLst>
            </p:cNvPr>
            <p:cNvSpPr txBox="1"/>
            <p:nvPr/>
          </p:nvSpPr>
          <p:spPr>
            <a:xfrm>
              <a:off x="14740643" y="6336133"/>
              <a:ext cx="182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运行</a:t>
              </a: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BAFDA252-CCFB-4728-B99F-0B327FDA6F72}"/>
                </a:ext>
              </a:extLst>
            </p:cNvPr>
            <p:cNvSpPr/>
            <p:nvPr/>
          </p:nvSpPr>
          <p:spPr>
            <a:xfrm rot="18979545">
              <a:off x="8142403" y="2992642"/>
              <a:ext cx="2123523" cy="2040828"/>
            </a:xfrm>
            <a:prstGeom prst="arc">
              <a:avLst/>
            </a:prstGeom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90D09750-EC6D-4335-BF17-6478D18627AF}"/>
                </a:ext>
              </a:extLst>
            </p:cNvPr>
            <p:cNvSpPr/>
            <p:nvPr/>
          </p:nvSpPr>
          <p:spPr>
            <a:xfrm rot="18979545">
              <a:off x="14384163" y="3067304"/>
              <a:ext cx="2123523" cy="2040828"/>
            </a:xfrm>
            <a:prstGeom prst="arc">
              <a:avLst/>
            </a:prstGeom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9A65B3EC-6D5B-4EA5-BA29-0B08967E3B89}"/>
                </a:ext>
              </a:extLst>
            </p:cNvPr>
            <p:cNvSpPr/>
            <p:nvPr/>
          </p:nvSpPr>
          <p:spPr>
            <a:xfrm rot="19591005">
              <a:off x="10456113" y="3912009"/>
              <a:ext cx="3186504" cy="2561847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859E0F5-C3D8-4FD1-92BD-7B9D00A07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15" t="13357" r="10483" b="12105"/>
            <a:stretch/>
          </p:blipFill>
          <p:spPr>
            <a:xfrm>
              <a:off x="7843134" y="9025143"/>
              <a:ext cx="2833634" cy="2853726"/>
            </a:xfrm>
            <a:prstGeom prst="ellipse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3C04621-E8A2-422B-9858-9FDF4D35D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415" t="13357" r="10483" b="12105"/>
            <a:stretch/>
          </p:blipFill>
          <p:spPr>
            <a:xfrm>
              <a:off x="14184444" y="9025143"/>
              <a:ext cx="2833634" cy="2853726"/>
            </a:xfrm>
            <a:prstGeom prst="ellipse">
              <a:avLst/>
            </a:prstGeom>
          </p:spPr>
        </p:pic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A94CD6A8-0630-4639-81DA-F174B18D5A2E}"/>
                </a:ext>
              </a:extLst>
            </p:cNvPr>
            <p:cNvSpPr/>
            <p:nvPr/>
          </p:nvSpPr>
          <p:spPr>
            <a:xfrm rot="19591005">
              <a:off x="11011037" y="6173784"/>
              <a:ext cx="3166142" cy="7730237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F0EA3A5-5244-41CC-AA15-D2CF6D1EA1B1}"/>
                </a:ext>
              </a:extLst>
            </p:cNvPr>
            <p:cNvSpPr txBox="1"/>
            <p:nvPr/>
          </p:nvSpPr>
          <p:spPr>
            <a:xfrm>
              <a:off x="14740643" y="11979899"/>
              <a:ext cx="182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错误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B332FF8-0509-47FC-86DA-82AABB091BF6}"/>
                </a:ext>
              </a:extLst>
            </p:cNvPr>
            <p:cNvSpPr txBox="1"/>
            <p:nvPr/>
          </p:nvSpPr>
          <p:spPr>
            <a:xfrm>
              <a:off x="8310539" y="11968368"/>
              <a:ext cx="1826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飞轮</a:t>
              </a: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06AFDAA0-0524-4DF0-9102-C9ED0A57A83E}"/>
                </a:ext>
              </a:extLst>
            </p:cNvPr>
            <p:cNvSpPr/>
            <p:nvPr/>
          </p:nvSpPr>
          <p:spPr>
            <a:xfrm rot="2333372">
              <a:off x="14536005" y="5822298"/>
              <a:ext cx="2603376" cy="4594268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1073A94F-B518-4527-91D7-F558D55D551D}"/>
                </a:ext>
              </a:extLst>
            </p:cNvPr>
            <p:cNvSpPr/>
            <p:nvPr/>
          </p:nvSpPr>
          <p:spPr>
            <a:xfrm rot="7187033">
              <a:off x="10306208" y="7645419"/>
              <a:ext cx="2603376" cy="4594268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3DBE49D2-68CD-4C06-9015-865EA8B775D5}"/>
                </a:ext>
              </a:extLst>
            </p:cNvPr>
            <p:cNvSpPr/>
            <p:nvPr/>
          </p:nvSpPr>
          <p:spPr>
            <a:xfrm rot="8680773">
              <a:off x="4921128" y="6687979"/>
              <a:ext cx="2603376" cy="4594268"/>
            </a:xfrm>
            <a:prstGeom prst="arc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3F93A889-0DDE-4E01-B969-00D0EE1FDB45}"/>
                </a:ext>
              </a:extLst>
            </p:cNvPr>
            <p:cNvCxnSpPr/>
            <p:nvPr/>
          </p:nvCxnSpPr>
          <p:spPr>
            <a:xfrm>
              <a:off x="6884894" y="7906871"/>
              <a:ext cx="6705600" cy="166301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4D0A51D2-2C22-4187-8DA3-8F19BFA8F104}"/>
                </a:ext>
              </a:extLst>
            </p:cNvPr>
            <p:cNvSpPr/>
            <p:nvPr/>
          </p:nvSpPr>
          <p:spPr>
            <a:xfrm rot="18835522">
              <a:off x="14480271" y="8763114"/>
              <a:ext cx="2123523" cy="2040828"/>
            </a:xfrm>
            <a:prstGeom prst="arc">
              <a:avLst/>
            </a:prstGeom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0F015F4B-3597-4D8C-B5F3-7C515B5DBD93}"/>
                </a:ext>
              </a:extLst>
            </p:cNvPr>
            <p:cNvSpPr/>
            <p:nvPr/>
          </p:nvSpPr>
          <p:spPr>
            <a:xfrm rot="18835522">
              <a:off x="8142402" y="8784591"/>
              <a:ext cx="2123523" cy="2040828"/>
            </a:xfrm>
            <a:prstGeom prst="arc">
              <a:avLst/>
            </a:prstGeom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6535C87-6EBD-4AD3-8CFD-48F4775B3D01}"/>
                </a:ext>
              </a:extLst>
            </p:cNvPr>
            <p:cNvSpPr txBox="1"/>
            <p:nvPr/>
          </p:nvSpPr>
          <p:spPr>
            <a:xfrm>
              <a:off x="17379990" y="3819672"/>
              <a:ext cx="182614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加减速</a:t>
              </a:r>
              <a:endParaRPr lang="en-US" altLang="zh-CN" dirty="0"/>
            </a:p>
            <a:p>
              <a:r>
                <a:rPr lang="zh-CN" altLang="en-US" dirty="0"/>
                <a:t>方向控制</a:t>
              </a:r>
              <a:endParaRPr lang="en-US" altLang="zh-CN" dirty="0"/>
            </a:p>
            <a:p>
              <a:r>
                <a:rPr lang="zh-CN" altLang="en-US" dirty="0"/>
                <a:t>角度控制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3B174C4-E2E3-4BF8-953E-3D0D6D35A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3966" y="6043231"/>
              <a:ext cx="3734722" cy="3526658"/>
            </a:xfrm>
            <a:prstGeom prst="straightConnector1">
              <a:avLst/>
            </a:prstGeom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B0E8755-7C19-4177-A072-B3E43753A1FF}"/>
                </a:ext>
              </a:extLst>
            </p:cNvPr>
            <p:cNvSpPr txBox="1"/>
            <p:nvPr/>
          </p:nvSpPr>
          <p:spPr>
            <a:xfrm>
              <a:off x="17326868" y="9549883"/>
              <a:ext cx="1826141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过压</a:t>
              </a:r>
              <a:endParaRPr lang="en-US" altLang="zh-CN" dirty="0"/>
            </a:p>
            <a:p>
              <a:r>
                <a:rPr lang="zh-CN" altLang="en-US" dirty="0"/>
                <a:t>过流</a:t>
              </a:r>
              <a:endParaRPr lang="en-US" altLang="zh-CN" dirty="0"/>
            </a:p>
            <a:p>
              <a:r>
                <a:rPr lang="zh-CN" altLang="en-US" dirty="0"/>
                <a:t>高温</a:t>
              </a:r>
              <a:endParaRPr lang="en-US" altLang="zh-CN" dirty="0"/>
            </a:p>
            <a:p>
              <a:r>
                <a:rPr lang="zh-CN" altLang="en-US" dirty="0"/>
                <a:t>信号错误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5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赛题软件开发说明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1" y="2222103"/>
            <a:ext cx="21570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/>
              <a:t>题目</a:t>
            </a:r>
            <a:r>
              <a:rPr lang="en-US" altLang="zh-CN" sz="5400" dirty="0"/>
              <a:t>2</a:t>
            </a:r>
            <a:r>
              <a:rPr lang="zh-CN" altLang="en-US" sz="5400" dirty="0"/>
              <a:t>：基于无剑</a:t>
            </a:r>
            <a:r>
              <a:rPr lang="en-US" altLang="zh-CN" sz="5400" dirty="0"/>
              <a:t>100</a:t>
            </a:r>
            <a:r>
              <a:rPr lang="zh-CN" altLang="en-US" sz="5400" dirty="0"/>
              <a:t>开源平台软硬件结合实现音频播放</a:t>
            </a:r>
            <a:endParaRPr lang="en-US" altLang="zh-CN" sz="5400" dirty="0"/>
          </a:p>
        </p:txBody>
      </p:sp>
      <p:sp>
        <p:nvSpPr>
          <p:cNvPr id="4" name="矩形 3"/>
          <p:cNvSpPr/>
          <p:nvPr/>
        </p:nvSpPr>
        <p:spPr>
          <a:xfrm>
            <a:off x="1940168" y="3290271"/>
            <a:ext cx="21570461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 smtClean="0">
                <a:sym typeface="+mn-ea"/>
              </a:rPr>
              <a:t>完成</a:t>
            </a:r>
            <a:r>
              <a:rPr lang="en-US" altLang="zh-CN" sz="4400" dirty="0" smtClean="0">
                <a:sym typeface="+mn-ea"/>
              </a:rPr>
              <a:t>I2S</a:t>
            </a:r>
            <a:r>
              <a:rPr lang="zh-CN" altLang="en-US" sz="4400" dirty="0" smtClean="0">
                <a:sym typeface="+mn-ea"/>
              </a:rPr>
              <a:t>控制器实现</a:t>
            </a:r>
            <a:endParaRPr lang="en-US" altLang="zh-CN" sz="4400" dirty="0" smtClean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通过</a:t>
            </a:r>
            <a:r>
              <a:rPr lang="en-US" altLang="zh-CN" sz="4400" dirty="0"/>
              <a:t>I2S</a:t>
            </a:r>
            <a:r>
              <a:rPr lang="zh-CN" altLang="en-US" sz="4400" dirty="0"/>
              <a:t>传输音频数据，通过</a:t>
            </a:r>
            <a:r>
              <a:rPr lang="en-US" altLang="zh-CN" sz="4400" dirty="0"/>
              <a:t>I2C</a:t>
            </a:r>
            <a:r>
              <a:rPr lang="zh-CN" altLang="en-US" sz="4400" dirty="0"/>
              <a:t>控制</a:t>
            </a:r>
            <a:r>
              <a:rPr lang="zh-CN" altLang="en-US" sz="4400" dirty="0"/>
              <a:t>外置</a:t>
            </a:r>
            <a:r>
              <a:rPr lang="en-US" altLang="zh-CN" sz="4400" dirty="0"/>
              <a:t>CODEC</a:t>
            </a:r>
            <a:r>
              <a:rPr lang="zh-CN" altLang="en-US" sz="4400" dirty="0"/>
              <a:t>模块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外置</a:t>
            </a:r>
            <a:r>
              <a:rPr lang="en-US" altLang="zh-CN" sz="4400" dirty="0"/>
              <a:t>codec</a:t>
            </a:r>
            <a:r>
              <a:rPr lang="zh-CN" altLang="en-US" sz="4400" dirty="0"/>
              <a:t>模块不</a:t>
            </a:r>
            <a:r>
              <a:rPr lang="zh-CN" altLang="en-US" sz="4400" dirty="0" smtClean="0"/>
              <a:t>限类型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ym typeface="+mn-ea"/>
              </a:rPr>
              <a:t>mp3</a:t>
            </a:r>
            <a:r>
              <a:rPr lang="zh-CN" altLang="en-US" sz="4400" dirty="0">
                <a:sym typeface="+mn-ea"/>
              </a:rPr>
              <a:t>解码可采用</a:t>
            </a:r>
            <a:r>
              <a:rPr lang="en-US" altLang="zh-CN" sz="4400" dirty="0" err="1">
                <a:sym typeface="+mn-ea"/>
              </a:rPr>
              <a:t>libmad</a:t>
            </a:r>
            <a:r>
              <a:rPr lang="zh-CN" altLang="en-US" sz="4400" dirty="0">
                <a:sym typeface="+mn-ea"/>
              </a:rPr>
              <a:t>、</a:t>
            </a:r>
            <a:r>
              <a:rPr lang="en-US" altLang="zh-CN" sz="4400" dirty="0">
                <a:sym typeface="+mn-ea"/>
              </a:rPr>
              <a:t>pvmp3</a:t>
            </a:r>
            <a:r>
              <a:rPr lang="zh-CN" altLang="en-US" sz="4400" dirty="0">
                <a:sym typeface="+mn-ea"/>
              </a:rPr>
              <a:t>等开源解码</a:t>
            </a:r>
            <a:r>
              <a:rPr lang="zh-CN" altLang="en-US" sz="4400" dirty="0" smtClean="0">
                <a:sym typeface="+mn-ea"/>
              </a:rPr>
              <a:t>库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根据实际硬件设计情况</a:t>
            </a:r>
            <a:r>
              <a:rPr lang="en-US" altLang="zh-CN" sz="4400" dirty="0">
                <a:sym typeface="+mn-ea"/>
              </a:rPr>
              <a:t>mp3</a:t>
            </a:r>
            <a:r>
              <a:rPr lang="zh-CN" altLang="en-US" sz="4400" dirty="0">
                <a:sym typeface="+mn-ea"/>
              </a:rPr>
              <a:t>文件可存放在</a:t>
            </a:r>
            <a:r>
              <a:rPr lang="en-US" altLang="zh-CN" sz="4400" dirty="0" err="1">
                <a:sym typeface="+mn-ea"/>
              </a:rPr>
              <a:t>sd</a:t>
            </a:r>
            <a:r>
              <a:rPr lang="zh-CN" altLang="en-US" sz="4400" dirty="0">
                <a:sym typeface="+mn-ea"/>
              </a:rPr>
              <a:t>卡</a:t>
            </a:r>
            <a:r>
              <a:rPr lang="en-US" altLang="zh-CN" sz="4400" dirty="0">
                <a:sym typeface="+mn-ea"/>
              </a:rPr>
              <a:t>/</a:t>
            </a:r>
            <a:r>
              <a:rPr lang="zh-CN" altLang="en-US" sz="4400" dirty="0">
                <a:sym typeface="+mn-ea"/>
              </a:rPr>
              <a:t>内存中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保证</a:t>
            </a:r>
            <a:r>
              <a:rPr lang="zh-CN" altLang="en-US" sz="4400" dirty="0"/>
              <a:t>音频</a:t>
            </a:r>
            <a:r>
              <a:rPr lang="zh-CN" altLang="en-US" sz="4400" dirty="0" smtClean="0"/>
              <a:t>流畅</a:t>
            </a:r>
            <a:r>
              <a:rPr lang="zh-CN" altLang="en-US" sz="4400" dirty="0"/>
              <a:t>播放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给出</a:t>
            </a:r>
            <a:r>
              <a:rPr lang="en-US" altLang="zh-CN" sz="4400" dirty="0"/>
              <a:t>MP3(44.1k/stereo/128kbps)</a:t>
            </a:r>
            <a:r>
              <a:rPr lang="zh-CN" altLang="en-US" sz="4400" dirty="0"/>
              <a:t>解码</a:t>
            </a:r>
            <a:r>
              <a:rPr lang="en-US" altLang="zh-CN" sz="4400" dirty="0"/>
              <a:t>CPU</a:t>
            </a:r>
            <a:r>
              <a:rPr lang="zh-CN" altLang="en-US" sz="4400" dirty="0"/>
              <a:t>带宽指标</a:t>
            </a:r>
            <a:r>
              <a:rPr lang="en-US" altLang="zh-CN" sz="4400" dirty="0"/>
              <a:t>(</a:t>
            </a:r>
            <a:r>
              <a:rPr lang="zh-CN" altLang="en-US" sz="4400" dirty="0"/>
              <a:t>可基于</a:t>
            </a:r>
            <a:r>
              <a:rPr lang="en-US" altLang="zh-CN" sz="4400" dirty="0" err="1"/>
              <a:t>coretimer</a:t>
            </a:r>
            <a:r>
              <a:rPr lang="zh-CN" altLang="en-US" sz="4400" dirty="0"/>
              <a:t>计算</a:t>
            </a:r>
            <a:r>
              <a:rPr lang="en-US" altLang="zh-CN" sz="4400" dirty="0"/>
              <a:t>)</a:t>
            </a:r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endParaRPr lang="zh-CN" altLang="en-US" sz="5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7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赛题软件开发说明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1" y="2222103"/>
            <a:ext cx="21570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/>
              <a:t>题目</a:t>
            </a:r>
            <a:r>
              <a:rPr lang="en-US" altLang="zh-CN" sz="5400" dirty="0"/>
              <a:t>2</a:t>
            </a:r>
            <a:r>
              <a:rPr lang="zh-CN" altLang="en-US" sz="5400" dirty="0"/>
              <a:t>：基于无剑</a:t>
            </a:r>
            <a:r>
              <a:rPr lang="en-US" altLang="zh-CN" sz="5400" dirty="0"/>
              <a:t>100</a:t>
            </a:r>
            <a:r>
              <a:rPr lang="zh-CN" altLang="en-US" sz="5400" dirty="0"/>
              <a:t>开源平台软硬件结合实现音频播放</a:t>
            </a:r>
            <a:endParaRPr lang="en-US" altLang="zh-CN" sz="5400" dirty="0"/>
          </a:p>
        </p:txBody>
      </p:sp>
      <p:sp>
        <p:nvSpPr>
          <p:cNvPr id="4" name="矩形 3"/>
          <p:cNvSpPr/>
          <p:nvPr/>
        </p:nvSpPr>
        <p:spPr>
          <a:xfrm>
            <a:off x="1940168" y="3290271"/>
            <a:ext cx="21570461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 smtClean="0">
                <a:sym typeface="+mn-ea"/>
              </a:rPr>
              <a:t>完成</a:t>
            </a:r>
            <a:r>
              <a:rPr lang="en-US" altLang="zh-CN" sz="4400" dirty="0" smtClean="0">
                <a:sym typeface="+mn-ea"/>
              </a:rPr>
              <a:t>I2S</a:t>
            </a:r>
            <a:r>
              <a:rPr lang="zh-CN" altLang="en-US" sz="4400" dirty="0" smtClean="0">
                <a:sym typeface="+mn-ea"/>
              </a:rPr>
              <a:t>控制器实现</a:t>
            </a:r>
            <a:endParaRPr lang="en-US" altLang="zh-CN" sz="4400" dirty="0" smtClean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通过</a:t>
            </a:r>
            <a:r>
              <a:rPr lang="en-US" altLang="zh-CN" sz="4400" dirty="0"/>
              <a:t>I2S</a:t>
            </a:r>
            <a:r>
              <a:rPr lang="zh-CN" altLang="en-US" sz="4400" dirty="0"/>
              <a:t>传输音频数据，通过</a:t>
            </a:r>
            <a:r>
              <a:rPr lang="en-US" altLang="zh-CN" sz="4400" dirty="0"/>
              <a:t>I2C</a:t>
            </a:r>
            <a:r>
              <a:rPr lang="zh-CN" altLang="en-US" sz="4400" dirty="0"/>
              <a:t>控制</a:t>
            </a:r>
            <a:r>
              <a:rPr lang="zh-CN" altLang="en-US" sz="4400" dirty="0"/>
              <a:t>外置</a:t>
            </a:r>
            <a:r>
              <a:rPr lang="en-US" altLang="zh-CN" sz="4400" dirty="0"/>
              <a:t>CODEC</a:t>
            </a:r>
            <a:r>
              <a:rPr lang="zh-CN" altLang="en-US" sz="4400" dirty="0"/>
              <a:t>模块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外置</a:t>
            </a:r>
            <a:r>
              <a:rPr lang="en-US" altLang="zh-CN" sz="4400" dirty="0"/>
              <a:t>codec</a:t>
            </a:r>
            <a:r>
              <a:rPr lang="zh-CN" altLang="en-US" sz="4400" dirty="0"/>
              <a:t>模块不</a:t>
            </a:r>
            <a:r>
              <a:rPr lang="zh-CN" altLang="en-US" sz="4400" dirty="0" smtClean="0"/>
              <a:t>限类型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ym typeface="+mn-ea"/>
              </a:rPr>
              <a:t>mp3</a:t>
            </a:r>
            <a:r>
              <a:rPr lang="zh-CN" altLang="en-US" sz="4400" dirty="0">
                <a:sym typeface="+mn-ea"/>
              </a:rPr>
              <a:t>解码可采用</a:t>
            </a:r>
            <a:r>
              <a:rPr lang="en-US" altLang="zh-CN" sz="4400" dirty="0" err="1">
                <a:sym typeface="+mn-ea"/>
              </a:rPr>
              <a:t>libmad</a:t>
            </a:r>
            <a:r>
              <a:rPr lang="zh-CN" altLang="en-US" sz="4400" dirty="0">
                <a:sym typeface="+mn-ea"/>
              </a:rPr>
              <a:t>、</a:t>
            </a:r>
            <a:r>
              <a:rPr lang="en-US" altLang="zh-CN" sz="4400" dirty="0">
                <a:sym typeface="+mn-ea"/>
              </a:rPr>
              <a:t>pvmp3</a:t>
            </a:r>
            <a:r>
              <a:rPr lang="zh-CN" altLang="en-US" sz="4400" dirty="0">
                <a:sym typeface="+mn-ea"/>
              </a:rPr>
              <a:t>等开源解码</a:t>
            </a:r>
            <a:r>
              <a:rPr lang="zh-CN" altLang="en-US" sz="4400" dirty="0" smtClean="0">
                <a:sym typeface="+mn-ea"/>
              </a:rPr>
              <a:t>库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根据实际硬件设计情况</a:t>
            </a:r>
            <a:r>
              <a:rPr lang="en-US" altLang="zh-CN" sz="4400" dirty="0">
                <a:sym typeface="+mn-ea"/>
              </a:rPr>
              <a:t>mp3</a:t>
            </a:r>
            <a:r>
              <a:rPr lang="zh-CN" altLang="en-US" sz="4400" dirty="0">
                <a:sym typeface="+mn-ea"/>
              </a:rPr>
              <a:t>文件可存放在</a:t>
            </a:r>
            <a:r>
              <a:rPr lang="en-US" altLang="zh-CN" sz="4400" dirty="0" err="1">
                <a:sym typeface="+mn-ea"/>
              </a:rPr>
              <a:t>sd</a:t>
            </a:r>
            <a:r>
              <a:rPr lang="zh-CN" altLang="en-US" sz="4400" dirty="0">
                <a:sym typeface="+mn-ea"/>
              </a:rPr>
              <a:t>卡</a:t>
            </a:r>
            <a:r>
              <a:rPr lang="en-US" altLang="zh-CN" sz="4400" dirty="0">
                <a:sym typeface="+mn-ea"/>
              </a:rPr>
              <a:t>/</a:t>
            </a:r>
            <a:r>
              <a:rPr lang="zh-CN" altLang="en-US" sz="4400" dirty="0">
                <a:sym typeface="+mn-ea"/>
              </a:rPr>
              <a:t>内存中</a:t>
            </a:r>
            <a:endParaRPr lang="en-US" altLang="zh-CN" sz="4400" dirty="0">
              <a:sym typeface="+mn-ea"/>
            </a:endParaRPr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保证</a:t>
            </a:r>
            <a:r>
              <a:rPr lang="zh-CN" altLang="en-US" sz="4400" dirty="0"/>
              <a:t>音频</a:t>
            </a:r>
            <a:r>
              <a:rPr lang="zh-CN" altLang="en-US" sz="4400" dirty="0" smtClean="0"/>
              <a:t>流畅</a:t>
            </a:r>
            <a:r>
              <a:rPr lang="zh-CN" altLang="en-US" sz="4400" dirty="0"/>
              <a:t>播放</a:t>
            </a:r>
            <a:endParaRPr lang="en-US" altLang="zh-CN" sz="4400" dirty="0"/>
          </a:p>
          <a:p>
            <a:pPr marL="571500" lvl="2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给出</a:t>
            </a:r>
            <a:r>
              <a:rPr lang="en-US" altLang="zh-CN" sz="4400" dirty="0"/>
              <a:t>MP3(44.1k/stereo/128kbps)</a:t>
            </a:r>
            <a:r>
              <a:rPr lang="zh-CN" altLang="en-US" sz="4400" dirty="0"/>
              <a:t>解码</a:t>
            </a:r>
            <a:r>
              <a:rPr lang="en-US" altLang="zh-CN" sz="4400" dirty="0"/>
              <a:t>CPU</a:t>
            </a:r>
            <a:r>
              <a:rPr lang="zh-CN" altLang="en-US" sz="4400" dirty="0"/>
              <a:t>带宽指标</a:t>
            </a:r>
            <a:r>
              <a:rPr lang="en-US" altLang="zh-CN" sz="4400" dirty="0"/>
              <a:t>(</a:t>
            </a:r>
            <a:r>
              <a:rPr lang="zh-CN" altLang="en-US" sz="4400" dirty="0"/>
              <a:t>可基于</a:t>
            </a:r>
            <a:r>
              <a:rPr lang="en-US" altLang="zh-CN" sz="4400" dirty="0" err="1"/>
              <a:t>coretimer</a:t>
            </a:r>
            <a:r>
              <a:rPr lang="zh-CN" altLang="en-US" sz="4400" dirty="0"/>
              <a:t>计算</a:t>
            </a:r>
            <a:r>
              <a:rPr lang="en-US" altLang="zh-CN" sz="4400" dirty="0"/>
              <a:t>)</a:t>
            </a:r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endParaRPr lang="zh-CN" altLang="en-US" sz="5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33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外置</a:t>
            </a:r>
            <a:r>
              <a:rPr lang="en-US" altLang="zh-CN" sz="7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codec</a:t>
            </a:r>
            <a:r>
              <a:rPr lang="zh-CN" altLang="en-US" sz="7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举例</a:t>
            </a:r>
            <a:endParaRPr lang="zh-CN" altLang="en-US" sz="7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8861" y="1966922"/>
            <a:ext cx="2157046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r>
              <a:rPr lang="en-US" altLang="zh-CN" sz="5400" dirty="0" smtClean="0"/>
              <a:t>WM8960</a:t>
            </a:r>
            <a:endParaRPr lang="en-US" altLang="zh-CN" sz="5400" dirty="0"/>
          </a:p>
          <a:p>
            <a:pPr lvl="0" algn="l">
              <a:buClr>
                <a:srgbClr val="FF0000"/>
              </a:buClr>
            </a:pPr>
            <a:r>
              <a:rPr lang="zh-CN" altLang="en-US" sz="4000" b="0" dirty="0" smtClean="0"/>
              <a:t>音频</a:t>
            </a:r>
            <a:r>
              <a:rPr lang="zh-CN" altLang="en-US" sz="4000" b="0" dirty="0"/>
              <a:t>编解码芯片，提供</a:t>
            </a:r>
            <a:r>
              <a:rPr lang="en-US" altLang="zh-CN" sz="4000" b="0" dirty="0"/>
              <a:t>A/D,D/A</a:t>
            </a:r>
            <a:r>
              <a:rPr lang="zh-CN" altLang="en-US" sz="4000" b="0" dirty="0"/>
              <a:t>转换，</a:t>
            </a:r>
            <a:r>
              <a:rPr lang="en-US" altLang="zh-CN" sz="4000" b="0" dirty="0"/>
              <a:t>mixer</a:t>
            </a:r>
            <a:r>
              <a:rPr lang="zh-CN" altLang="en-US" sz="4000" b="0" dirty="0"/>
              <a:t>混音器功能，具有立体声功能，带左右声道和喇叭</a:t>
            </a:r>
            <a:r>
              <a:rPr lang="zh-CN" altLang="en-US" b="0" dirty="0"/>
              <a:t>。</a:t>
            </a:r>
            <a:endParaRPr lang="en-US" altLang="zh-CN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00" y="4559704"/>
            <a:ext cx="15936543" cy="75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hanks"/>
          <p:cNvSpPr txBox="1"/>
          <p:nvPr/>
        </p:nvSpPr>
        <p:spPr>
          <a:xfrm>
            <a:off x="9043803" y="6236053"/>
            <a:ext cx="6655730" cy="214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12000" b="0" cap="all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thanks</a:t>
            </a:r>
          </a:p>
        </p:txBody>
      </p:sp>
      <p:sp>
        <p:nvSpPr>
          <p:cNvPr id="360" name="圆角矩形"/>
          <p:cNvSpPr/>
          <p:nvPr/>
        </p:nvSpPr>
        <p:spPr>
          <a:xfrm rot="16200000">
            <a:off x="12154481" y="5499146"/>
            <a:ext cx="75039" cy="59087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CBED5"/>
              </a:gs>
              <a:gs pos="100000">
                <a:srgbClr val="6C9AF0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5673970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sz="5400" dirty="0"/>
              <a:t>Wujian100 </a:t>
            </a:r>
            <a:r>
              <a:rPr lang="en-US" altLang="zh-CN" sz="5400" dirty="0" err="1"/>
              <a:t>sdk</a:t>
            </a:r>
            <a:r>
              <a:rPr lang="zh-CN" altLang="en-US" sz="5400" dirty="0"/>
              <a:t>介绍</a:t>
            </a:r>
            <a:endParaRPr lang="zh-CN" altLang="zh-CN" sz="5400" dirty="0"/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sz="5400" dirty="0">
                <a:sym typeface="+mn-ea"/>
              </a:rPr>
              <a:t>FPGA</a:t>
            </a:r>
            <a:r>
              <a:rPr lang="zh-CN" altLang="en-US" sz="5400" dirty="0">
                <a:sym typeface="+mn-ea"/>
              </a:rPr>
              <a:t>简介</a:t>
            </a:r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/>
              <a:t>编译及实战演示</a:t>
            </a:r>
            <a:endParaRPr lang="en-US" altLang="zh-CN" sz="5400" dirty="0"/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/>
              <a:t>赛题软件开发说明</a:t>
            </a:r>
            <a:endParaRPr lang="zh-CN" altLang="zh-CN" sz="5400" dirty="0"/>
          </a:p>
        </p:txBody>
      </p:sp>
    </p:spTree>
    <p:extLst>
      <p:ext uri="{BB962C8B-B14F-4D97-AF65-F5344CB8AC3E}">
        <p14:creationId xmlns:p14="http://schemas.microsoft.com/office/powerpoint/2010/main" val="3771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Wujian100</a:t>
            </a:r>
            <a:endParaRPr lang="zh-CN" altLang="en-US" sz="7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FF0000"/>
              </a:buClr>
            </a:pPr>
            <a:r>
              <a:rPr lang="en-US" altLang="zh-CN" sz="5400" dirty="0"/>
              <a:t>Wujian100</a:t>
            </a:r>
            <a:r>
              <a:rPr lang="zh-CN" altLang="en-US" sz="5400" dirty="0"/>
              <a:t>是平头哥开源的一个基于</a:t>
            </a:r>
            <a:r>
              <a:rPr lang="en-US" altLang="zh-CN" sz="5400" dirty="0"/>
              <a:t>RISCV</a:t>
            </a:r>
            <a:r>
              <a:rPr lang="zh-CN" altLang="en-US" sz="5400" dirty="0"/>
              <a:t>架构的芯片设计平台。</a:t>
            </a:r>
            <a:endParaRPr lang="en-US" altLang="zh-CN" sz="5400" dirty="0"/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面向低功耗微控制芯片</a:t>
            </a:r>
            <a:r>
              <a:rPr lang="en-US" altLang="zh-CN" sz="4400" b="0" dirty="0"/>
              <a:t>(MCU)</a:t>
            </a:r>
            <a:r>
              <a:rPr lang="zh-CN" altLang="en-US" sz="4400" b="0" dirty="0"/>
              <a:t>领域</a:t>
            </a:r>
            <a:endParaRPr lang="en-US" altLang="zh-CN" sz="4400" b="0" dirty="0"/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提供基础硬件代码和配套软件代码</a:t>
            </a:r>
            <a:r>
              <a:rPr lang="en-US" altLang="zh-CN" sz="4400" b="0" dirty="0"/>
              <a:t>(</a:t>
            </a:r>
            <a:r>
              <a:rPr lang="en-US" altLang="zh-CN" sz="4400" b="0" dirty="0" err="1"/>
              <a:t>sdk</a:t>
            </a:r>
            <a:r>
              <a:rPr lang="en-US" altLang="zh-CN" sz="4400" b="0" dirty="0"/>
              <a:t>)</a:t>
            </a:r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提供多种</a:t>
            </a:r>
            <a:r>
              <a:rPr lang="en-US" altLang="zh-CN" sz="4400" b="0" dirty="0"/>
              <a:t>IP</a:t>
            </a:r>
            <a:r>
              <a:rPr lang="zh-CN" altLang="en-US" sz="4400" b="0" dirty="0"/>
              <a:t>以及驱动</a:t>
            </a:r>
            <a:endParaRPr lang="en-US" altLang="zh-CN" sz="4400" b="0" dirty="0"/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采用</a:t>
            </a:r>
            <a:r>
              <a:rPr lang="en-US" altLang="zh-CN" sz="4400" b="0" dirty="0"/>
              <a:t>MIT</a:t>
            </a:r>
            <a:r>
              <a:rPr lang="zh-CN" altLang="en-US" sz="4400" b="0" dirty="0"/>
              <a:t>开源协议</a:t>
            </a:r>
            <a:endParaRPr lang="en-US" altLang="zh-CN" sz="4400" b="0" dirty="0"/>
          </a:p>
          <a:p>
            <a:pPr lvl="6" indent="0" algn="l">
              <a:buClr>
                <a:srgbClr val="FF0000"/>
              </a:buClr>
            </a:pPr>
            <a:endParaRPr lang="en-US" altLang="zh-CN" sz="4400" b="0" dirty="0"/>
          </a:p>
          <a:p>
            <a:pPr lvl="6" indent="0" algn="l">
              <a:buClr>
                <a:srgbClr val="FF0000"/>
              </a:buClr>
            </a:pPr>
            <a:r>
              <a:rPr lang="zh-CN" altLang="en-US" sz="4400" b="0" dirty="0">
                <a:sym typeface="+mn-ea"/>
              </a:rPr>
              <a:t>官方开源地址</a:t>
            </a:r>
            <a:endParaRPr lang="en-US" altLang="zh-CN" sz="4400" b="0" dirty="0">
              <a:sym typeface="+mn-ea"/>
            </a:endParaRPr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2"/>
              </a:rPr>
              <a:t>https://github.com/T-head-Semi/wujian100_open</a:t>
            </a:r>
            <a:endParaRPr lang="en-US" altLang="zh-CN" b="0" dirty="0">
              <a:sym typeface="+mn-ea"/>
            </a:endParaRPr>
          </a:p>
          <a:p>
            <a:pPr lvl="6" indent="0" algn="l">
              <a:buClr>
                <a:srgbClr val="FF0000"/>
              </a:buClr>
            </a:pPr>
            <a:r>
              <a:rPr lang="zh-CN" altLang="en-US" sz="4400" b="0" dirty="0">
                <a:sym typeface="+mn-ea"/>
              </a:rPr>
              <a:t>工具链及</a:t>
            </a:r>
            <a:r>
              <a:rPr lang="en-US" altLang="zh-CN" sz="4400" b="0" dirty="0">
                <a:sym typeface="+mn-ea"/>
              </a:rPr>
              <a:t>CDK</a:t>
            </a:r>
            <a:r>
              <a:rPr lang="zh-CN" altLang="en-US" sz="4400" b="0" dirty="0">
                <a:sym typeface="+mn-ea"/>
              </a:rPr>
              <a:t>下载地址</a:t>
            </a:r>
            <a:endParaRPr lang="en-US" altLang="zh-CN" sz="4400" b="0" dirty="0">
              <a:sym typeface="+mn-ea"/>
            </a:endParaRPr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3"/>
              </a:rPr>
              <a:t>https://www.t-head.cn/product/mcu-platform?spm=a2ouz.12987052.0.0.167548abiiSAQs</a:t>
            </a: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45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Wujian100sdk</a:t>
            </a:r>
            <a:endParaRPr lang="zh-CN" altLang="en-US" sz="7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400" dirty="0"/>
              <a:t>wujian100 </a:t>
            </a:r>
            <a:r>
              <a:rPr lang="en-US" altLang="zh-CN" sz="5400" dirty="0" err="1"/>
              <a:t>sdk</a:t>
            </a:r>
            <a:r>
              <a:rPr lang="en-US" altLang="zh-CN" sz="5400" dirty="0"/>
              <a:t> </a:t>
            </a:r>
            <a:r>
              <a:rPr lang="zh-CN" altLang="en-US" sz="5400" dirty="0"/>
              <a:t>为</a:t>
            </a:r>
            <a:r>
              <a:rPr lang="en-US" altLang="zh-CN" sz="5400" dirty="0"/>
              <a:t>wujian100</a:t>
            </a:r>
            <a:r>
              <a:rPr lang="zh-CN" altLang="en-US" sz="5400" dirty="0"/>
              <a:t>平台的软件开发包。</a:t>
            </a:r>
          </a:p>
          <a:p>
            <a:pPr marL="571500" lvl="4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包含</a:t>
            </a:r>
            <a:r>
              <a:rPr lang="en-US" altLang="zh-CN" sz="4400" b="0" dirty="0"/>
              <a:t>CPU</a:t>
            </a:r>
            <a:r>
              <a:rPr lang="zh-CN" altLang="en-US" sz="4400" b="0" dirty="0"/>
              <a:t>核、芯片驱动程序、操作系统内核等</a:t>
            </a:r>
            <a:endParaRPr lang="en-US" altLang="zh-CN" sz="4400" b="0" dirty="0"/>
          </a:p>
          <a:p>
            <a:pPr marL="571500" lvl="4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快速对</a:t>
            </a:r>
            <a:r>
              <a:rPr lang="en-US" altLang="zh-CN" sz="4400" b="0" dirty="0"/>
              <a:t>wujian100-open</a:t>
            </a:r>
            <a:r>
              <a:rPr lang="zh-CN" altLang="en-US" sz="4400" b="0" dirty="0"/>
              <a:t>进行测试与评估</a:t>
            </a:r>
            <a:endParaRPr lang="en-US" altLang="zh-CN" sz="4400" b="0" dirty="0"/>
          </a:p>
          <a:p>
            <a:pPr marL="571500" lvl="4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b="0" dirty="0"/>
              <a:t>参考</a:t>
            </a:r>
            <a:r>
              <a:rPr lang="en-US" altLang="zh-CN" sz="4400" b="0" dirty="0"/>
              <a:t>SDK</a:t>
            </a:r>
            <a:r>
              <a:rPr lang="zh-CN" altLang="en-US" sz="4400" b="0" dirty="0"/>
              <a:t>中集成的各种常用组件以及示例程序进行应用开发，快速形成产品方案</a:t>
            </a:r>
            <a:endParaRPr lang="en-US" altLang="zh-CN" sz="4400" b="0" dirty="0"/>
          </a:p>
          <a:p>
            <a:pPr lvl="0" algn="l">
              <a:buClr>
                <a:srgbClr val="FF0000"/>
              </a:buClr>
            </a:pPr>
            <a:endParaRPr lang="en-US" altLang="zh-CN" sz="5400" dirty="0">
              <a:sym typeface="+mn-ea"/>
            </a:endParaRPr>
          </a:p>
          <a:p>
            <a:pPr lvl="0" algn="l">
              <a:buClr>
                <a:srgbClr val="FF0000"/>
              </a:buClr>
            </a:pPr>
            <a:r>
              <a:rPr lang="zh-CN" altLang="en-US" sz="5400" dirty="0">
                <a:sym typeface="+mn-ea"/>
              </a:rPr>
              <a:t>目录结构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66" y="7026885"/>
            <a:ext cx="4328380" cy="62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目录说明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929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r>
              <a:rPr lang="en-US" altLang="zh-CN" sz="5400" dirty="0">
                <a:sym typeface="+mn-ea"/>
              </a:rPr>
              <a:t>board</a:t>
            </a:r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与硬件相关的板级配置信息，如管脚复用等</a:t>
            </a:r>
          </a:p>
          <a:p>
            <a:pPr lvl="0" algn="l">
              <a:buClr>
                <a:srgbClr val="FF0000"/>
              </a:buClr>
            </a:pPr>
            <a:r>
              <a:rPr lang="en-US" altLang="zh-CN" sz="5400" dirty="0" err="1"/>
              <a:t>csi_core</a:t>
            </a:r>
            <a:endParaRPr lang="en-US" altLang="zh-CN" sz="5400" dirty="0"/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与</a:t>
            </a:r>
            <a:r>
              <a:rPr lang="en-US" altLang="zh-CN" sz="4400" dirty="0" err="1"/>
              <a:t>cpu</a:t>
            </a:r>
            <a:r>
              <a:rPr lang="en-US" altLang="zh-CN" sz="4400" dirty="0"/>
              <a:t> core</a:t>
            </a:r>
            <a:r>
              <a:rPr lang="zh-CN" altLang="en-US" sz="4400" dirty="0"/>
              <a:t>相关配置，如开</a:t>
            </a:r>
            <a:r>
              <a:rPr lang="en-US" altLang="zh-CN" sz="4400" dirty="0"/>
              <a:t>/</a:t>
            </a:r>
            <a:r>
              <a:rPr lang="zh-CN" altLang="en-US" sz="4400" dirty="0"/>
              <a:t>关中断等</a:t>
            </a:r>
            <a:endParaRPr lang="zh-CN" altLang="zh-CN" sz="4400" dirty="0"/>
          </a:p>
          <a:p>
            <a:pPr lvl="0" algn="l">
              <a:buClr>
                <a:srgbClr val="FF0000"/>
              </a:buClr>
            </a:pPr>
            <a:r>
              <a:rPr lang="en-US" altLang="zh-CN" sz="5400" dirty="0" err="1"/>
              <a:t>csi_driver</a:t>
            </a:r>
            <a:endParaRPr lang="en-US" altLang="zh-CN" sz="5400" dirty="0"/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外设驱动，如</a:t>
            </a:r>
            <a:r>
              <a:rPr lang="en-US" altLang="zh-CN" sz="4400" dirty="0" err="1"/>
              <a:t>uart</a:t>
            </a:r>
            <a:r>
              <a:rPr lang="en-US" altLang="zh-CN" sz="4400" dirty="0"/>
              <a:t>/</a:t>
            </a:r>
            <a:r>
              <a:rPr lang="en-US" altLang="zh-CN" sz="4400" dirty="0" err="1"/>
              <a:t>spi</a:t>
            </a:r>
            <a:r>
              <a:rPr lang="zh-CN" altLang="en-US" sz="4400" dirty="0"/>
              <a:t>等</a:t>
            </a:r>
            <a:endParaRPr lang="en-US" altLang="zh-CN" sz="4400" dirty="0"/>
          </a:p>
          <a:p>
            <a:pPr lvl="0" algn="l">
              <a:buClr>
                <a:srgbClr val="FF0000"/>
              </a:buClr>
            </a:pPr>
            <a:r>
              <a:rPr lang="en-US" altLang="zh-CN" sz="5400" dirty="0" err="1"/>
              <a:t>csi_kernel</a:t>
            </a:r>
            <a:endParaRPr lang="en-US" altLang="zh-CN" sz="5400" dirty="0"/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内置</a:t>
            </a:r>
            <a:r>
              <a:rPr lang="en-US" altLang="zh-CN" sz="4400" dirty="0" err="1"/>
              <a:t>alios</a:t>
            </a:r>
            <a:r>
              <a:rPr lang="en-US" altLang="zh-CN" sz="4400" dirty="0"/>
              <a:t> thing rhino</a:t>
            </a:r>
            <a:r>
              <a:rPr lang="zh-CN" altLang="en-US" sz="4400" dirty="0"/>
              <a:t>内核，及</a:t>
            </a:r>
            <a:r>
              <a:rPr lang="en-US" altLang="zh-CN" sz="4400" dirty="0" err="1"/>
              <a:t>csi</a:t>
            </a:r>
            <a:r>
              <a:rPr lang="zh-CN" altLang="en-US" sz="4400" dirty="0"/>
              <a:t>标准内核接口封装</a:t>
            </a:r>
            <a:endParaRPr lang="en-US" altLang="zh-CN" sz="4400" dirty="0"/>
          </a:p>
          <a:p>
            <a:pPr lvl="0" algn="l">
              <a:buClr>
                <a:srgbClr val="FF0000"/>
              </a:buClr>
            </a:pPr>
            <a:r>
              <a:rPr lang="en-US" altLang="zh-CN" sz="5400" dirty="0"/>
              <a:t>Libs</a:t>
            </a:r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基本</a:t>
            </a:r>
            <a:r>
              <a:rPr lang="en-US" altLang="zh-CN" sz="4400" dirty="0"/>
              <a:t>c</a:t>
            </a:r>
            <a:r>
              <a:rPr lang="zh-CN" altLang="en-US" sz="4400" dirty="0"/>
              <a:t>库实现等</a:t>
            </a:r>
            <a:endParaRPr lang="en-US" altLang="zh-CN" sz="4400" dirty="0"/>
          </a:p>
          <a:p>
            <a:pPr lvl="0" algn="l">
              <a:buClr>
                <a:srgbClr val="FF0000"/>
              </a:buClr>
            </a:pPr>
            <a:r>
              <a:rPr lang="en-US" altLang="zh-CN" sz="5400" dirty="0"/>
              <a:t>Projects</a:t>
            </a:r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/>
              <a:t>示例及测试工程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5730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FPGA</a:t>
            </a:r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17012639" y="3285359"/>
            <a:ext cx="6846821" cy="7325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endParaRPr lang="en-US" altLang="zh-CN" sz="5400" dirty="0">
              <a:sym typeface="+mn-ea"/>
            </a:endParaRPr>
          </a:p>
          <a:p>
            <a:pPr marL="457200" lvl="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基于</a:t>
            </a:r>
            <a:r>
              <a:rPr lang="en-US" altLang="zh-CN" dirty="0"/>
              <a:t>Xilinx Artix-7</a:t>
            </a:r>
            <a:r>
              <a:rPr lang="zh-CN" altLang="zh-CN" dirty="0"/>
              <a:t>系列</a:t>
            </a:r>
            <a:r>
              <a:rPr lang="en-US" altLang="zh-CN" dirty="0" smtClean="0"/>
              <a:t>FPGA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两片</a:t>
            </a:r>
            <a:r>
              <a:rPr lang="en-US" altLang="zh-CN" dirty="0" smtClean="0"/>
              <a:t>16M PSRAM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两</a:t>
            </a:r>
            <a:r>
              <a:rPr lang="zh-CN" altLang="en-US" dirty="0" smtClean="0"/>
              <a:t>片</a:t>
            </a:r>
            <a:r>
              <a:rPr lang="en-US" altLang="zh-CN" dirty="0" smtClean="0"/>
              <a:t>16M NOR FLASH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内置</a:t>
            </a:r>
            <a:r>
              <a:rPr lang="en-US" altLang="zh-CN" dirty="0" smtClean="0"/>
              <a:t>32KB+192KB SRAM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 err="1"/>
              <a:t>CKLink</a:t>
            </a:r>
            <a:endParaRPr lang="zh-CN" altLang="zh-CN" dirty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zh-CN" dirty="0"/>
              <a:t>带有</a:t>
            </a:r>
            <a:r>
              <a:rPr lang="en-US" altLang="zh-CN" dirty="0"/>
              <a:t>C-SKY</a:t>
            </a:r>
            <a:r>
              <a:rPr lang="zh-CN" altLang="zh-CN" dirty="0"/>
              <a:t>调试</a:t>
            </a:r>
            <a:r>
              <a:rPr lang="en-US" altLang="zh-CN" dirty="0"/>
              <a:t>JTAG</a:t>
            </a:r>
            <a:r>
              <a:rPr lang="zh-CN" altLang="zh-CN" dirty="0"/>
              <a:t>接口和</a:t>
            </a:r>
            <a:r>
              <a:rPr lang="en-US" altLang="zh-CN" dirty="0"/>
              <a:t>FPGA JTAG</a:t>
            </a:r>
            <a:r>
              <a:rPr lang="zh-CN" altLang="zh-CN" dirty="0"/>
              <a:t>接口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8</a:t>
            </a:r>
            <a:r>
              <a:rPr lang="zh-CN" altLang="zh-CN" dirty="0"/>
              <a:t>个</a:t>
            </a:r>
            <a:r>
              <a:rPr lang="en-US" altLang="zh-CN" dirty="0"/>
              <a:t>YOC</a:t>
            </a:r>
            <a:r>
              <a:rPr lang="zh-CN" altLang="zh-CN" dirty="0"/>
              <a:t>接口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3</a:t>
            </a:r>
            <a:r>
              <a:rPr lang="zh-CN" altLang="zh-CN" dirty="0"/>
              <a:t>个</a:t>
            </a:r>
            <a:r>
              <a:rPr lang="en-US" altLang="zh-CN" dirty="0"/>
              <a:t>UART</a:t>
            </a:r>
            <a:r>
              <a:rPr lang="zh-CN" altLang="zh-CN" dirty="0"/>
              <a:t>接口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/>
              <a:t>TF</a:t>
            </a:r>
            <a:r>
              <a:rPr lang="zh-CN" altLang="zh-CN" dirty="0"/>
              <a:t>卡座，用于存放</a:t>
            </a:r>
            <a:r>
              <a:rPr lang="en-US" altLang="zh-CN" dirty="0"/>
              <a:t>bit</a:t>
            </a:r>
            <a:r>
              <a:rPr lang="zh-CN" altLang="zh-CN" dirty="0"/>
              <a:t>文件，进行</a:t>
            </a:r>
            <a:r>
              <a:rPr lang="en-US" altLang="zh-CN" dirty="0"/>
              <a:t>FPGA Slave Serial Configure</a:t>
            </a:r>
            <a:endParaRPr lang="zh-CN" altLang="zh-CN" dirty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4</a:t>
            </a:r>
            <a:r>
              <a:rPr lang="zh-CN" altLang="zh-CN" dirty="0"/>
              <a:t>个用户可用的按键，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4</a:t>
            </a:r>
            <a:r>
              <a:rPr lang="zh-CN" altLang="zh-CN" dirty="0"/>
              <a:t>位拨码开关，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/>
              <a:t>RGB </a:t>
            </a:r>
            <a:r>
              <a:rPr lang="en-US" altLang="zh-CN" dirty="0" smtClean="0"/>
              <a:t>LED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1" y="2645068"/>
            <a:ext cx="16125591" cy="104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061524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编译工具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984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FF0000"/>
              </a:buClr>
            </a:pPr>
            <a:r>
              <a:rPr lang="zh-CN" altLang="en-US" sz="5400" dirty="0">
                <a:sym typeface="+mn-ea"/>
              </a:rPr>
              <a:t>两种编译调试方式</a:t>
            </a:r>
            <a:endParaRPr lang="en-US" altLang="zh-CN" sz="5400" dirty="0">
              <a:sym typeface="+mn-ea"/>
            </a:endParaRPr>
          </a:p>
          <a:p>
            <a:pPr marL="685800" lvl="0" indent="-6858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5400" dirty="0">
                <a:sym typeface="+mn-ea"/>
              </a:rPr>
              <a:t>windows</a:t>
            </a:r>
            <a:r>
              <a:rPr lang="zh-CN" altLang="en-US" sz="5400" dirty="0">
                <a:sym typeface="+mn-ea"/>
              </a:rPr>
              <a:t>下采用</a:t>
            </a:r>
            <a:r>
              <a:rPr lang="en-US" altLang="zh-CN" sz="5400" dirty="0">
                <a:sym typeface="+mn-ea"/>
              </a:rPr>
              <a:t>CDK</a:t>
            </a:r>
            <a:r>
              <a:rPr lang="zh-CN" altLang="en-US" sz="5400" dirty="0">
                <a:sym typeface="+mn-ea"/>
              </a:rPr>
              <a:t>集成开发环境</a:t>
            </a:r>
            <a:endParaRPr lang="en-US" altLang="zh-CN" sz="5400" dirty="0">
              <a:sym typeface="+mn-ea"/>
            </a:endParaRPr>
          </a:p>
          <a:p>
            <a:pPr marL="685800" lvl="0" indent="-6858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5400" dirty="0">
                <a:sym typeface="+mn-ea"/>
              </a:rPr>
              <a:t>Linux</a:t>
            </a:r>
            <a:r>
              <a:rPr lang="zh-CN" altLang="en-US" sz="5400" dirty="0">
                <a:sym typeface="+mn-ea"/>
              </a:rPr>
              <a:t>下采用命令行方式</a:t>
            </a:r>
            <a:r>
              <a:rPr lang="en-US" altLang="zh-CN" sz="5400" dirty="0">
                <a:sym typeface="+mn-ea"/>
              </a:rPr>
              <a:t>(</a:t>
            </a:r>
            <a:r>
              <a:rPr lang="zh-CN" altLang="en-US" sz="5400" dirty="0">
                <a:sym typeface="+mn-ea"/>
              </a:rPr>
              <a:t>安装</a:t>
            </a:r>
            <a:r>
              <a:rPr lang="en-US" altLang="zh-CN" sz="5400" dirty="0" err="1">
                <a:sym typeface="+mn-ea"/>
              </a:rPr>
              <a:t>riscv</a:t>
            </a:r>
            <a:r>
              <a:rPr lang="zh-CN" altLang="en-US" sz="5400" dirty="0">
                <a:sym typeface="+mn-ea"/>
              </a:rPr>
              <a:t>交叉编译工具链</a:t>
            </a:r>
            <a:r>
              <a:rPr lang="en-US" altLang="zh-CN" sz="5400" dirty="0">
                <a:sym typeface="+mn-ea"/>
              </a:rPr>
              <a:t>)</a:t>
            </a:r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下载</a:t>
            </a:r>
            <a:r>
              <a:rPr lang="en-US" altLang="zh-CN" sz="4400" dirty="0">
                <a:sym typeface="+mn-ea"/>
              </a:rPr>
              <a:t>riscv64-elf-x86_64-20190731.tar.gz</a:t>
            </a:r>
          </a:p>
          <a:p>
            <a:pPr marL="571500" lvl="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sym typeface="+mn-ea"/>
              </a:rPr>
              <a:t>mkdir</a:t>
            </a:r>
            <a:r>
              <a:rPr lang="en-US" altLang="zh-CN" sz="4400" dirty="0">
                <a:sym typeface="+mn-ea"/>
              </a:rPr>
              <a:t> -p /opt/riscv64-elf-x86_64-20190731</a:t>
            </a:r>
          </a:p>
          <a:p>
            <a:pPr marL="57150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4400" dirty="0" err="1">
                <a:sym typeface="+mn-ea"/>
              </a:rPr>
              <a:t>sudo</a:t>
            </a:r>
            <a:r>
              <a:rPr lang="en-US" altLang="zh-CN" sz="4400" dirty="0">
                <a:sym typeface="+mn-ea"/>
              </a:rPr>
              <a:t> tar </a:t>
            </a:r>
            <a:r>
              <a:rPr lang="en-US" altLang="zh-CN" sz="4400" dirty="0" err="1">
                <a:sym typeface="+mn-ea"/>
              </a:rPr>
              <a:t>zxvf</a:t>
            </a:r>
            <a:r>
              <a:rPr lang="en-US" altLang="zh-CN" sz="4400" dirty="0">
                <a:sym typeface="+mn-ea"/>
              </a:rPr>
              <a:t> riscv64-elf-x86_64-20190731.tar.gz -C /opt/riscv64-elf-x86_64-20190731</a:t>
            </a:r>
          </a:p>
          <a:p>
            <a:pPr marL="57150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4400" dirty="0">
                <a:sym typeface="+mn-ea"/>
              </a:rPr>
              <a:t>编辑</a:t>
            </a:r>
            <a:r>
              <a:rPr lang="en-US" altLang="zh-CN" sz="4400" dirty="0">
                <a:sym typeface="+mn-ea"/>
              </a:rPr>
              <a:t>~/.</a:t>
            </a:r>
            <a:r>
              <a:rPr lang="en-US" altLang="zh-CN" sz="4400" dirty="0" err="1">
                <a:sym typeface="+mn-ea"/>
              </a:rPr>
              <a:t>bashrc</a:t>
            </a:r>
            <a:r>
              <a:rPr lang="zh-CN" altLang="en-US" sz="4400" dirty="0">
                <a:sym typeface="+mn-ea"/>
              </a:rPr>
              <a:t>设置环境变量，将</a:t>
            </a:r>
            <a:r>
              <a:rPr lang="en-US" altLang="zh-CN" sz="4400" dirty="0">
                <a:sym typeface="+mn-ea"/>
              </a:rPr>
              <a:t>export PATH=“/opt/riscv64-elf-x86_64-20190731/bin:$PATH”</a:t>
            </a:r>
            <a:r>
              <a:rPr lang="zh-CN" altLang="en-US" sz="4400" dirty="0">
                <a:sym typeface="+mn-ea"/>
              </a:rPr>
              <a:t>添加到最后一行</a:t>
            </a:r>
            <a:endParaRPr lang="en-US" altLang="zh-CN" sz="4400" dirty="0">
              <a:sym typeface="+mn-ea"/>
            </a:endParaRPr>
          </a:p>
          <a:p>
            <a:pPr marL="57150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4400" dirty="0">
                <a:sym typeface="+mn-ea"/>
              </a:rPr>
              <a:t>source ~/.</a:t>
            </a:r>
            <a:r>
              <a:rPr lang="en-US" altLang="zh-CN" sz="4400" dirty="0" err="1">
                <a:sym typeface="+mn-ea"/>
              </a:rPr>
              <a:t>bashrc</a:t>
            </a:r>
            <a:r>
              <a:rPr lang="zh-CN" altLang="en-US" sz="4400" dirty="0">
                <a:sym typeface="+mn-ea"/>
              </a:rPr>
              <a:t>使得环境变量生效</a:t>
            </a:r>
            <a:endParaRPr lang="en-US" altLang="zh-CN" sz="4400" dirty="0">
              <a:sym typeface="+mn-ea"/>
            </a:endParaRPr>
          </a:p>
          <a:p>
            <a:pPr lvl="6" indent="0" algn="l">
              <a:buClr>
                <a:srgbClr val="FF0000"/>
              </a:buClr>
            </a:pPr>
            <a:endParaRPr lang="en-US" altLang="zh-CN" sz="4400" b="0" dirty="0">
              <a:sym typeface="+mn-ea"/>
            </a:endParaRPr>
          </a:p>
          <a:p>
            <a:pPr lvl="6" indent="0" algn="l">
              <a:buClr>
                <a:srgbClr val="FF0000"/>
              </a:buClr>
            </a:pPr>
            <a:r>
              <a:rPr lang="zh-CN" altLang="en-US" sz="4400" b="0" dirty="0">
                <a:sym typeface="+mn-ea"/>
              </a:rPr>
              <a:t>工具链及</a:t>
            </a:r>
            <a:r>
              <a:rPr lang="en-US" altLang="zh-CN" sz="4400" b="0" dirty="0">
                <a:sym typeface="+mn-ea"/>
              </a:rPr>
              <a:t>CDK</a:t>
            </a:r>
            <a:r>
              <a:rPr lang="zh-CN" altLang="en-US" sz="4400" b="0" dirty="0">
                <a:sym typeface="+mn-ea"/>
              </a:rPr>
              <a:t>下载地址</a:t>
            </a:r>
            <a:endParaRPr lang="en-US" altLang="zh-CN" sz="4400" b="0" dirty="0">
              <a:sym typeface="+mn-ea"/>
            </a:endParaRPr>
          </a:p>
          <a:p>
            <a:pPr marL="571500" lvl="6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2"/>
              </a:rPr>
              <a:t>https://www.t-head.cn/product/mcu-platform?spm=a2ouz.12987052.0.0.167548abiiSAQs</a:t>
            </a:r>
            <a:endParaRPr lang="en-US" altLang="zh-CN" dirty="0">
              <a:sym typeface="+mn-ea"/>
            </a:endParaRPr>
          </a:p>
          <a:p>
            <a:pPr marL="571500" indent="-571500" algn="l"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zh-CN" sz="4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35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5673970" cy="1266092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实战演示</a:t>
            </a:r>
          </a:p>
        </p:txBody>
      </p:sp>
      <p:sp>
        <p:nvSpPr>
          <p:cNvPr id="5" name="矩形 4"/>
          <p:cNvSpPr/>
          <p:nvPr/>
        </p:nvSpPr>
        <p:spPr>
          <a:xfrm>
            <a:off x="1148862" y="2222103"/>
            <a:ext cx="212011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 smtClean="0"/>
              <a:t>示例工程编译</a:t>
            </a:r>
            <a:r>
              <a:rPr lang="en-US" altLang="zh-CN" sz="5400" dirty="0" smtClean="0"/>
              <a:t>/</a:t>
            </a:r>
            <a:r>
              <a:rPr lang="zh-CN" altLang="en-US" sz="5400" dirty="0" smtClean="0"/>
              <a:t>运行</a:t>
            </a:r>
            <a:endParaRPr lang="zh-CN" altLang="zh-CN" sz="5400" dirty="0"/>
          </a:p>
          <a:p>
            <a:pPr lvl="0"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zh-CN" altLang="en-US" sz="5400" dirty="0">
                <a:sym typeface="+mn-ea"/>
              </a:rPr>
              <a:t>单步</a:t>
            </a:r>
            <a:r>
              <a:rPr lang="en-US" altLang="zh-CN" sz="5400" dirty="0">
                <a:sym typeface="+mn-ea"/>
              </a:rPr>
              <a:t>/</a:t>
            </a:r>
            <a:r>
              <a:rPr lang="zh-CN" altLang="en-US" sz="5400" dirty="0">
                <a:sym typeface="+mn-ea"/>
              </a:rPr>
              <a:t>断点调试等基本调试技巧</a:t>
            </a:r>
          </a:p>
        </p:txBody>
      </p:sp>
    </p:spTree>
    <p:extLst>
      <p:ext uri="{BB962C8B-B14F-4D97-AF65-F5344CB8AC3E}">
        <p14:creationId xmlns:p14="http://schemas.microsoft.com/office/powerpoint/2010/main" val="35026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8862" y="17585"/>
            <a:ext cx="13183826" cy="1266092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 sz="7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</a:t>
            </a:r>
            <a:endParaRPr lang="zh-CN" altLang="en-US" sz="7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583" y="2126307"/>
            <a:ext cx="13375212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将</a:t>
            </a:r>
            <a:r>
              <a:rPr lang="zh-CN" altLang="zh-CN" dirty="0"/>
              <a:t>开发板上靠近电源接口的方口</a:t>
            </a:r>
            <a:r>
              <a:rPr lang="en-US" altLang="zh-CN" dirty="0"/>
              <a:t>USB</a:t>
            </a:r>
            <a:r>
              <a:rPr lang="zh-CN" altLang="zh-CN" dirty="0"/>
              <a:t>口连接到电脑</a:t>
            </a:r>
            <a:r>
              <a:rPr lang="zh-CN" altLang="zh-CN" dirty="0" smtClean="0"/>
              <a:t>上</a:t>
            </a:r>
            <a:endParaRPr lang="en-US" altLang="zh-CN" dirty="0" smtClean="0"/>
          </a:p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dirty="0" smtClean="0"/>
              <a:t>2</a:t>
            </a:r>
            <a:r>
              <a:rPr lang="zh-CN" altLang="en-US" dirty="0" smtClean="0"/>
              <a:t>、开发板接入电源后轻按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键上电</a:t>
            </a:r>
            <a:endParaRPr lang="en-US" altLang="zh-CN" dirty="0" smtClean="0"/>
          </a:p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dirty="0" smtClean="0"/>
              <a:t>3</a:t>
            </a:r>
            <a:r>
              <a:rPr lang="zh-CN" altLang="en-US" dirty="0" smtClean="0"/>
              <a:t>、轻按</a:t>
            </a:r>
            <a:r>
              <a:rPr lang="en-US" altLang="zh-CN" dirty="0" smtClean="0"/>
              <a:t>RE-PROG</a:t>
            </a:r>
            <a:r>
              <a:rPr lang="zh-CN" altLang="en-US" dirty="0" smtClean="0"/>
              <a:t>键配置</a:t>
            </a:r>
            <a:r>
              <a:rPr lang="en-US" altLang="zh-CN" dirty="0" smtClean="0"/>
              <a:t>FPGA</a:t>
            </a:r>
          </a:p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r>
              <a:rPr lang="en-US" altLang="zh-CN" dirty="0" smtClean="0"/>
              <a:t>4</a:t>
            </a:r>
            <a:r>
              <a:rPr lang="zh-CN" altLang="en-US" dirty="0" smtClean="0"/>
              <a:t>、开发</a:t>
            </a:r>
            <a:r>
              <a:rPr lang="zh-CN" altLang="zh-CN" dirty="0" smtClean="0"/>
              <a:t>板</a:t>
            </a:r>
            <a:r>
              <a:rPr lang="zh-CN" altLang="zh-CN" dirty="0"/>
              <a:t>上</a:t>
            </a:r>
            <a:r>
              <a:rPr lang="en-US" altLang="zh-CN" dirty="0"/>
              <a:t>D7 LED</a:t>
            </a:r>
            <a:r>
              <a:rPr lang="zh-CN" altLang="zh-CN" dirty="0"/>
              <a:t>等开始快速闪烁，表示正在配置</a:t>
            </a:r>
            <a:r>
              <a:rPr lang="en-US" altLang="zh-CN" dirty="0" smtClean="0"/>
              <a:t>FPGA(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algn="l">
              <a:buClr>
                <a:srgbClr val="FF0000"/>
              </a:buClr>
            </a:pPr>
            <a:r>
              <a:rPr lang="zh-CN" altLang="en-US" dirty="0" smtClean="0"/>
              <a:t>概等待</a:t>
            </a:r>
            <a:r>
              <a:rPr lang="en-US" altLang="zh-CN" dirty="0" smtClean="0"/>
              <a:t>15s</a:t>
            </a:r>
            <a:r>
              <a:rPr lang="zh-CN" altLang="en-US" dirty="0" smtClean="0"/>
              <a:t>左右配置</a:t>
            </a:r>
            <a:r>
              <a:rPr lang="en-US" altLang="zh-CN" dirty="0" smtClean="0"/>
              <a:t>ok)</a:t>
            </a:r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zh-CN" dirty="0" smtClean="0"/>
              <a:t>配置</a:t>
            </a:r>
            <a:r>
              <a:rPr lang="zh-CN" altLang="zh-CN" dirty="0"/>
              <a:t>完成之后，</a:t>
            </a:r>
            <a:r>
              <a:rPr lang="en-US" altLang="zh-CN" dirty="0"/>
              <a:t>D7 LED</a:t>
            </a:r>
            <a:r>
              <a:rPr lang="zh-CN" altLang="zh-CN" dirty="0"/>
              <a:t>停止</a:t>
            </a:r>
            <a:r>
              <a:rPr lang="zh-CN" altLang="zh-CN" dirty="0" smtClean="0"/>
              <a:t>闪烁</a:t>
            </a:r>
            <a:r>
              <a:rPr lang="zh-CN" altLang="en-US" dirty="0" smtClean="0"/>
              <a:t>。</a:t>
            </a:r>
            <a:r>
              <a:rPr lang="en-US" altLang="zh-CN" dirty="0" smtClean="0"/>
              <a:t>D2 RGB LED</a:t>
            </a:r>
            <a:r>
              <a:rPr lang="zh-CN" altLang="en-US" dirty="0" smtClean="0"/>
              <a:t>亮表示</a:t>
            </a:r>
            <a:endParaRPr lang="en-US" altLang="zh-CN" dirty="0" smtClean="0"/>
          </a:p>
          <a:p>
            <a:pPr algn="l">
              <a:buClr>
                <a:srgbClr val="FF0000"/>
              </a:buClr>
            </a:pPr>
            <a:r>
              <a:rPr lang="zh-CN" altLang="en-US" dirty="0" smtClean="0"/>
              <a:t>配置正确</a:t>
            </a:r>
            <a:endParaRPr lang="en-US" altLang="zh-CN" dirty="0" smtClean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准备好后，可通过</a:t>
            </a:r>
            <a:r>
              <a:rPr lang="en-US" altLang="zh-CN" dirty="0" err="1" smtClean="0"/>
              <a:t>cdk</a:t>
            </a:r>
            <a:r>
              <a:rPr lang="zh-CN" altLang="en-US" dirty="0" smtClean="0"/>
              <a:t>或命令行下载程序</a:t>
            </a:r>
            <a:endParaRPr lang="en-US" altLang="zh-CN" dirty="0" smtClean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marL="457200" indent="-457200" algn="l"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algn="l">
              <a:buClr>
                <a:srgbClr val="FF0000"/>
              </a:buClr>
            </a:pPr>
            <a:r>
              <a:rPr lang="zh-CN" altLang="en-US" dirty="0" smtClean="0"/>
              <a:t>注意：串口打印可</a:t>
            </a:r>
            <a:r>
              <a:rPr lang="zh-CN" altLang="zh-CN" dirty="0" smtClean="0"/>
              <a:t>使用</a:t>
            </a:r>
            <a:r>
              <a:rPr lang="zh-CN" altLang="zh-CN" dirty="0"/>
              <a:t>套件内的串口线连接开发</a:t>
            </a:r>
            <a:r>
              <a:rPr lang="zh-CN" altLang="zh-CN" dirty="0" smtClean="0"/>
              <a:t>板</a:t>
            </a:r>
            <a:endParaRPr lang="en-US" altLang="zh-CN" dirty="0" smtClean="0"/>
          </a:p>
          <a:p>
            <a:pPr algn="l">
              <a:buClr>
                <a:srgbClr val="FF0000"/>
              </a:buClr>
            </a:pPr>
            <a:r>
              <a:rPr lang="zh-CN" altLang="zh-CN" dirty="0" smtClean="0"/>
              <a:t>的</a:t>
            </a:r>
            <a:r>
              <a:rPr lang="en-US" altLang="zh-CN" dirty="0" smtClean="0"/>
              <a:t>J23</a:t>
            </a:r>
            <a:r>
              <a:rPr lang="zh-CN" altLang="en-US" dirty="0" smtClean="0"/>
              <a:t>端口</a:t>
            </a:r>
            <a:r>
              <a:rPr lang="zh-CN" altLang="en-US" dirty="0"/>
              <a:t>。</a:t>
            </a:r>
            <a:r>
              <a:rPr lang="zh-CN" altLang="zh-CN" dirty="0" smtClean="0"/>
              <a:t>串口的</a:t>
            </a:r>
            <a:r>
              <a:rPr lang="en-US" altLang="zh-CN" dirty="0" err="1"/>
              <a:t>rx</a:t>
            </a:r>
            <a:r>
              <a:rPr lang="zh-CN" altLang="zh-CN" dirty="0"/>
              <a:t>、</a:t>
            </a:r>
            <a:r>
              <a:rPr lang="en-US" altLang="zh-CN" dirty="0" err="1"/>
              <a:t>tx</a:t>
            </a:r>
            <a:r>
              <a:rPr lang="zh-CN" altLang="zh-CN" dirty="0"/>
              <a:t>分别连接开发板的</a:t>
            </a:r>
            <a:r>
              <a:rPr lang="en-US" altLang="zh-CN" dirty="0"/>
              <a:t>J23</a:t>
            </a:r>
            <a:r>
              <a:rPr lang="zh-CN" altLang="zh-CN" dirty="0" smtClean="0"/>
              <a:t>端</a:t>
            </a:r>
            <a:endParaRPr lang="en-US" altLang="zh-CN" dirty="0" smtClean="0"/>
          </a:p>
          <a:p>
            <a:pPr algn="l">
              <a:buClr>
                <a:srgbClr val="FF0000"/>
              </a:buClr>
            </a:pPr>
            <a:r>
              <a:rPr lang="zh-CN" altLang="zh-CN" dirty="0" smtClean="0"/>
              <a:t>口</a:t>
            </a:r>
            <a:r>
              <a:rPr lang="zh-CN" altLang="zh-CN" dirty="0"/>
              <a:t>的</a:t>
            </a:r>
            <a:r>
              <a:rPr lang="en-US" altLang="zh-CN" dirty="0"/>
              <a:t>3</a:t>
            </a:r>
            <a:r>
              <a:rPr lang="zh-CN" altLang="zh-CN" dirty="0"/>
              <a:t>、</a:t>
            </a:r>
            <a:r>
              <a:rPr lang="en-US" altLang="zh-CN" dirty="0"/>
              <a:t>4</a:t>
            </a:r>
            <a:endParaRPr lang="zh-CN" altLang="zh-CN" dirty="0"/>
          </a:p>
          <a:p>
            <a:pPr algn="l">
              <a:buClr>
                <a:srgbClr val="FF0000"/>
              </a:buClr>
              <a:buFont typeface="Wingdings" panose="05000000000000000000" charset="0"/>
              <a:buChar char="p"/>
            </a:pP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677" y="5358661"/>
            <a:ext cx="13687759" cy="83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25483</TotalTime>
  <Words>955</Words>
  <Application>Microsoft Office PowerPoint</Application>
  <PresentationFormat>自定义</PresentationFormat>
  <Paragraphs>140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Helvetica Light</vt:lpstr>
      <vt:lpstr>Helvetica Neue</vt:lpstr>
      <vt:lpstr>黑体</vt:lpstr>
      <vt:lpstr>宋体</vt:lpstr>
      <vt:lpstr>Microsoft YaHei</vt:lpstr>
      <vt:lpstr>Arial</vt:lpstr>
      <vt:lpstr>Calibri</vt:lpstr>
      <vt:lpstr>Calibri Light</vt:lpstr>
      <vt:lpstr>Wingdings</vt:lpstr>
      <vt:lpstr>Office 主题</vt:lpstr>
      <vt:lpstr>PowerPoint 演示文稿</vt:lpstr>
      <vt:lpstr>目录</vt:lpstr>
      <vt:lpstr>Wujian100</vt:lpstr>
      <vt:lpstr>Wujian100sdk</vt:lpstr>
      <vt:lpstr>目录说明</vt:lpstr>
      <vt:lpstr>FPGA简介</vt:lpstr>
      <vt:lpstr>编译工具</vt:lpstr>
      <vt:lpstr>实战演示</vt:lpstr>
      <vt:lpstr>程序load</vt:lpstr>
      <vt:lpstr>赛题软件开发说明</vt:lpstr>
      <vt:lpstr>电机控制应用</vt:lpstr>
      <vt:lpstr>电机控制组件举例</vt:lpstr>
      <vt:lpstr>步进电机简介</vt:lpstr>
      <vt:lpstr>简单的电机状态控制</vt:lpstr>
      <vt:lpstr>赛题软件开发说明</vt:lpstr>
      <vt:lpstr>赛题软件开发说明</vt:lpstr>
      <vt:lpstr>外置codec举例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朱治国</dc:creator>
  <cp:lastModifiedBy>少川</cp:lastModifiedBy>
  <cp:revision>2435</cp:revision>
  <dcterms:modified xsi:type="dcterms:W3CDTF">2020-02-21T13:03:56Z</dcterms:modified>
</cp:coreProperties>
</file>